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06174-FE63-CE6D-773E-31D3F9EAD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AA62BF-230C-E561-9098-E00F120EA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263325-E284-455F-8FC8-7D6F319B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ECCFA4-8CBD-3CC6-DD35-677B4CD4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2D2B7D-AF10-03D5-C69D-62382068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22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D1A01-B5F1-434C-7583-4E268C92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211DFF-21ED-C194-0B63-E855D8F6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034C65-DF1E-A983-08DC-2CA83713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2088A4-A51F-8C0F-5DEB-626C1012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F2B39D-2831-0873-A71B-61DCEFBA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11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B3B3D1-218F-2E1C-462C-1032F525B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CB38DB-1960-7667-A954-5E508F9F4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84D4FA-50A1-F6FD-B5D2-A923D723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AD905-9479-753A-EF67-26279E8BB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4BB52A-73BF-DAF4-F767-AC9D40BD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45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68C2A-0844-838E-EB23-20F47930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FBCCE2-2464-E4C4-D38F-A56F1DE6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6A267E-D595-4218-614C-F9C880AC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82635-3357-214C-08CD-E03408D4A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CBD64B-2949-A68E-11D5-52762D98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2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9A195-4143-295A-A6B9-7A574765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3B870A-9A16-CAEC-0396-83B464E8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DD4EF8-D68E-2EA9-EC4B-DE94F974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CDCDFD-73FC-2AEE-3E67-EFE188A9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F36054-3D3C-E215-5649-C2F4D3BC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21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BCE90-2133-4631-A1EE-8F4CD1FA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B66F2E-91BB-3243-1AB0-03C8E847E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B0C578-7104-6AAA-A02A-48CCB8097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628A42-49BD-5061-D623-AB63BAF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0A348-1CA5-9292-3E26-266E347D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D2CEB2-41A4-7997-F666-28F23BEA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20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C470E-DAEE-CC9C-CEFB-98C5BCE0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AB64AB-25AE-494F-CF42-FDDAEF6F8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99D3DE-690C-239F-86D3-993E6C092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BA272D-49D1-FDFF-6A0E-DA50AE3B0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094112-8EAD-59CC-1CC6-6855E1705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608FA8-C3A8-0BA8-5341-D0510BD8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716F768-2234-866F-613A-BAC13942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CB2EE4-E29D-5456-D817-5D8B1A8B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0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E4324-5EFA-9BBD-DA9B-C8C8778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76103A-F22A-FEA4-3016-82810CB2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E4F3CD-93AC-7A9F-0684-047C0C8E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0903126-3A16-C58F-B5E7-41A34690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5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063FC5E-C5FD-5D4E-2B7F-EC15C12C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68D1713-165B-03C0-09A8-F1C63D8E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642C57-F493-3704-ED86-0C180180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69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EF5E3-3622-4F5A-309D-03FBEB6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64B2C-8182-08EB-DCA8-C2F765859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29DEA4-BD14-05A5-C367-31E826A56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CB9469-9B54-AA73-4923-592A91BC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EE6889-B97E-87EA-059F-234E3370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E1FD69-F183-0592-20E1-53BD52EB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43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1BC70-A7F2-45E0-6BE0-6D749FD3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0E9C50-451E-93E9-C1DD-207488583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4D63FB-C08B-E19D-969F-A96866353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E1E3A1-E66E-50C4-057C-1B5D1155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11B8E7-4FEC-D67E-8732-621B1EF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1B75C6-B98C-B3E6-9381-B0AFD52C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52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147EDAF-7A93-489E-298F-C14F9C68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E64826-4FC5-6C0E-109E-A642D4AA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7A68B-BFF9-D4BB-BB4F-DFFCA2337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15587-82D1-4EE4-9A6B-10FD3532262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7CD76-1D12-D4AB-76B9-F6AE2475A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A153EF-47AB-7C2F-82FB-884D10C9D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1462-340C-4E0A-BC46-6C8B307EEC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18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2">
            <a:extLst>
              <a:ext uri="{FF2B5EF4-FFF2-40B4-BE49-F238E27FC236}">
                <a16:creationId xmlns:a16="http://schemas.microsoft.com/office/drawing/2014/main" id="{5F4B7108-7B79-0339-0844-19F39555C03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5642" y="901669"/>
            <a:ext cx="5781675" cy="17145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pt-BR" sz="3600" kern="10" spc="0" dirty="0">
                <a:ln>
                  <a:noFill/>
                </a:ln>
                <a:gradFill rotWithShape="0">
                  <a:gsLst>
                    <a:gs pos="0">
                      <a:srgbClr val="66CCFF"/>
                    </a:gs>
                    <a:gs pos="100000">
                      <a:srgbClr val="0066FF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Impact" panose="020B0806030902050204" pitchFamily="34" charset="0"/>
              </a:rPr>
              <a:t>UNIVERSIDADE </a:t>
            </a:r>
          </a:p>
          <a:p>
            <a:pPr algn="ctr" rtl="0">
              <a:buNone/>
            </a:pPr>
            <a:r>
              <a:rPr lang="pt-BR" sz="3600" kern="10" spc="0" dirty="0">
                <a:ln>
                  <a:noFill/>
                </a:ln>
                <a:gradFill rotWithShape="0">
                  <a:gsLst>
                    <a:gs pos="0">
                      <a:srgbClr val="66CCFF"/>
                    </a:gs>
                    <a:gs pos="100000">
                      <a:srgbClr val="0066FF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Impact" panose="020B0806030902050204" pitchFamily="34" charset="0"/>
              </a:rPr>
              <a:t>SÃO JUDAS TADEU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082F0A-F9E4-A558-3EC8-7DC6FD2162FD}"/>
              </a:ext>
            </a:extLst>
          </p:cNvPr>
          <p:cNvSpPr txBox="1"/>
          <p:nvPr/>
        </p:nvSpPr>
        <p:spPr>
          <a:xfrm>
            <a:off x="886967" y="3401244"/>
            <a:ext cx="10479024" cy="1509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COMPUTAÇÃO GRÁFICA E REALIDADE VIRTUAL (CGRV)</a:t>
            </a:r>
            <a:endParaRPr lang="pt-BR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F814BC-94D6-D84C-9466-5FEBC38B7499}"/>
              </a:ext>
            </a:extLst>
          </p:cNvPr>
          <p:cNvSpPr txBox="1"/>
          <p:nvPr/>
        </p:nvSpPr>
        <p:spPr>
          <a:xfrm>
            <a:off x="1764792" y="5399532"/>
            <a:ext cx="8997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F0000"/>
                </a:solidFill>
              </a:rPr>
              <a:t>Prof. Saulo Leite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985FEA3-44F3-8A3A-EEE8-285DE5F985D9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7977D4-1211-947E-F639-912ED68BA236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C7DEC0-C173-0924-5213-F742E1209579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869C1B-4BEE-A0CA-9D76-F31DE4D978C3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5FA499-0542-6BEC-57D1-C202F84B8F4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CAPA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9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DESING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INTERFACE DO USUÁRIO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DC7A7D-0832-D958-C9F2-AEBA0686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38" y="2052700"/>
            <a:ext cx="1600200" cy="6000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346C11-66FF-7142-80D4-A0603DA6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53" y="2052700"/>
            <a:ext cx="2364294" cy="5880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CD2ED7-524F-7FDF-35DF-3B3BD4E67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392" y="2071810"/>
            <a:ext cx="3140224" cy="58801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03733E-D00E-0F4C-8B0B-E7B2514D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810" y="3661229"/>
            <a:ext cx="1295400" cy="5905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6CB1A3E-0EA7-5726-C151-E74888F2C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032" y="4822542"/>
            <a:ext cx="883623" cy="8411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B6B22D9-2AD1-98E2-1298-07F339379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978" y="4841724"/>
            <a:ext cx="1110108" cy="8349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CBC3E-D04F-B15A-1D4E-70FA8061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614" y="4835513"/>
            <a:ext cx="1110108" cy="841178"/>
          </a:xfrm>
          <a:prstGeom prst="rect">
            <a:avLst/>
          </a:prstGeom>
        </p:spPr>
      </p:pic>
      <p:sp>
        <p:nvSpPr>
          <p:cNvPr id="21" name="Texto Explicativo: Linha 20">
            <a:extLst>
              <a:ext uri="{FF2B5EF4-FFF2-40B4-BE49-F238E27FC236}">
                <a16:creationId xmlns:a16="http://schemas.microsoft.com/office/drawing/2014/main" id="{A6CD152B-1D26-5191-9D1A-5FAEF304544D}"/>
              </a:ext>
            </a:extLst>
          </p:cNvPr>
          <p:cNvSpPr/>
          <p:nvPr/>
        </p:nvSpPr>
        <p:spPr>
          <a:xfrm>
            <a:off x="825674" y="1069090"/>
            <a:ext cx="1351290" cy="865154"/>
          </a:xfrm>
          <a:prstGeom prst="borderCallout1">
            <a:avLst>
              <a:gd name="adj1" fmla="val 45173"/>
              <a:gd name="adj2" fmla="val 100116"/>
              <a:gd name="adj3" fmla="val 113131"/>
              <a:gd name="adj4" fmla="val 23842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Contador de </a:t>
            </a:r>
            <a:r>
              <a:rPr lang="pt-BR" b="1" dirty="0" err="1">
                <a:solidFill>
                  <a:schemeClr val="tx1"/>
                </a:solidFill>
              </a:rPr>
              <a:t>Coins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2" name="Texto Explicativo: Linha 21">
            <a:extLst>
              <a:ext uri="{FF2B5EF4-FFF2-40B4-BE49-F238E27FC236}">
                <a16:creationId xmlns:a16="http://schemas.microsoft.com/office/drawing/2014/main" id="{0CDE7E2E-2581-A2EE-9A9A-0A162B393261}"/>
              </a:ext>
            </a:extLst>
          </p:cNvPr>
          <p:cNvSpPr/>
          <p:nvPr/>
        </p:nvSpPr>
        <p:spPr>
          <a:xfrm>
            <a:off x="815534" y="2983723"/>
            <a:ext cx="1351291" cy="865154"/>
          </a:xfrm>
          <a:prstGeom prst="borderCallout1">
            <a:avLst>
              <a:gd name="adj1" fmla="val 45173"/>
              <a:gd name="adj2" fmla="val 100116"/>
              <a:gd name="adj3" fmla="val -39116"/>
              <a:gd name="adj4" fmla="val 41037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Cronômetro de Tempo</a:t>
            </a:r>
          </a:p>
        </p:txBody>
      </p:sp>
      <p:sp>
        <p:nvSpPr>
          <p:cNvPr id="23" name="Texto Explicativo: Linha 22">
            <a:extLst>
              <a:ext uri="{FF2B5EF4-FFF2-40B4-BE49-F238E27FC236}">
                <a16:creationId xmlns:a16="http://schemas.microsoft.com/office/drawing/2014/main" id="{E0CE6843-8612-8989-B859-5FF33B288191}"/>
              </a:ext>
            </a:extLst>
          </p:cNvPr>
          <p:cNvSpPr/>
          <p:nvPr/>
        </p:nvSpPr>
        <p:spPr>
          <a:xfrm>
            <a:off x="9557658" y="1069090"/>
            <a:ext cx="2316816" cy="865154"/>
          </a:xfrm>
          <a:prstGeom prst="borderCallout1">
            <a:avLst>
              <a:gd name="adj1" fmla="val 48948"/>
              <a:gd name="adj2" fmla="val -3447"/>
              <a:gd name="adj3" fmla="val 114389"/>
              <a:gd name="adj4" fmla="val -4338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Score(contador de inimigos destruídos)</a:t>
            </a:r>
          </a:p>
        </p:txBody>
      </p:sp>
      <p:sp>
        <p:nvSpPr>
          <p:cNvPr id="25" name="Texto Explicativo: Linha 24">
            <a:extLst>
              <a:ext uri="{FF2B5EF4-FFF2-40B4-BE49-F238E27FC236}">
                <a16:creationId xmlns:a16="http://schemas.microsoft.com/office/drawing/2014/main" id="{E8FAFDFF-EDC1-4BCE-9DBA-E9F235609823}"/>
              </a:ext>
            </a:extLst>
          </p:cNvPr>
          <p:cNvSpPr/>
          <p:nvPr/>
        </p:nvSpPr>
        <p:spPr>
          <a:xfrm>
            <a:off x="744760" y="5553452"/>
            <a:ext cx="1341156" cy="865154"/>
          </a:xfrm>
          <a:prstGeom prst="borderCallout1">
            <a:avLst>
              <a:gd name="adj1" fmla="val 45173"/>
              <a:gd name="adj2" fmla="val 100116"/>
              <a:gd name="adj3" fmla="val -36599"/>
              <a:gd name="adj4" fmla="val 300802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do fim do jogo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(fracasso)</a:t>
            </a:r>
          </a:p>
        </p:txBody>
      </p:sp>
      <p:sp>
        <p:nvSpPr>
          <p:cNvPr id="32" name="Texto Explicativo: Linha 31">
            <a:extLst>
              <a:ext uri="{FF2B5EF4-FFF2-40B4-BE49-F238E27FC236}">
                <a16:creationId xmlns:a16="http://schemas.microsoft.com/office/drawing/2014/main" id="{A092BE84-B6C7-7A24-E79D-223D0030F1CD}"/>
              </a:ext>
            </a:extLst>
          </p:cNvPr>
          <p:cNvSpPr/>
          <p:nvPr/>
        </p:nvSpPr>
        <p:spPr>
          <a:xfrm>
            <a:off x="2785101" y="3785180"/>
            <a:ext cx="1341156" cy="865154"/>
          </a:xfrm>
          <a:prstGeom prst="borderCallout1">
            <a:avLst>
              <a:gd name="adj1" fmla="val 45173"/>
              <a:gd name="adj2" fmla="val 100116"/>
              <a:gd name="adj3" fmla="val 20021"/>
              <a:gd name="adj4" fmla="val 21395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Contador de vidas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1676A35F-4DDE-B52F-39D2-51A3F1F20931}"/>
              </a:ext>
            </a:extLst>
          </p:cNvPr>
          <p:cNvSpPr/>
          <p:nvPr/>
        </p:nvSpPr>
        <p:spPr>
          <a:xfrm>
            <a:off x="7085614" y="5806599"/>
            <a:ext cx="1341156" cy="865154"/>
          </a:xfrm>
          <a:prstGeom prst="borderCallout1">
            <a:avLst>
              <a:gd name="adj1" fmla="val 51916"/>
              <a:gd name="adj2" fmla="val 963"/>
              <a:gd name="adj3" fmla="val -13046"/>
              <a:gd name="adj4" fmla="val -7123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de Início do Jogo</a:t>
            </a:r>
          </a:p>
        </p:txBody>
      </p:sp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FD2A4A15-A9BF-9FB9-DA30-7FE00E65B8E9}"/>
              </a:ext>
            </a:extLst>
          </p:cNvPr>
          <p:cNvSpPr/>
          <p:nvPr/>
        </p:nvSpPr>
        <p:spPr>
          <a:xfrm>
            <a:off x="10241616" y="4679173"/>
            <a:ext cx="1341156" cy="865154"/>
          </a:xfrm>
          <a:prstGeom prst="borderCallout1">
            <a:avLst>
              <a:gd name="adj1" fmla="val 47689"/>
              <a:gd name="adj2" fmla="val 281"/>
              <a:gd name="adj3" fmla="val 67834"/>
              <a:gd name="adj4" fmla="val -154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do fim do jogo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(sucesso)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144DD3D-5016-F372-8DAD-F746E4E5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588" y="3519696"/>
            <a:ext cx="1013809" cy="760951"/>
          </a:xfrm>
          <a:prstGeom prst="rect">
            <a:avLst/>
          </a:prstGeom>
        </p:spPr>
      </p:pic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C7B2A9AE-5C74-4CBB-43CD-8BF923966227}"/>
              </a:ext>
            </a:extLst>
          </p:cNvPr>
          <p:cNvSpPr/>
          <p:nvPr/>
        </p:nvSpPr>
        <p:spPr>
          <a:xfrm>
            <a:off x="10267329" y="3280405"/>
            <a:ext cx="1341156" cy="865154"/>
          </a:xfrm>
          <a:prstGeom prst="borderCallout1">
            <a:avLst>
              <a:gd name="adj1" fmla="val 47689"/>
              <a:gd name="adj2" fmla="val 281"/>
              <a:gd name="adj3" fmla="val 67834"/>
              <a:gd name="adj4" fmla="val -154544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de pausa</a:t>
            </a:r>
          </a:p>
        </p:txBody>
      </p:sp>
    </p:spTree>
    <p:extLst>
      <p:ext uri="{BB962C8B-B14F-4D97-AF65-F5344CB8AC3E}">
        <p14:creationId xmlns:p14="http://schemas.microsoft.com/office/powerpoint/2010/main" val="122553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IMPLEMENTAÇÃO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ENGINE / PLATAFORMA – LINGUAGEM DE PROGRAMAÇÃO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A31462-E37B-F5BE-5F5E-8AA6C705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7" y="3747720"/>
            <a:ext cx="11119435" cy="15089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7998CDF-269B-8E2A-A270-74B93C471495}"/>
              </a:ext>
            </a:extLst>
          </p:cNvPr>
          <p:cNvSpPr txBox="1"/>
          <p:nvPr/>
        </p:nvSpPr>
        <p:spPr>
          <a:xfrm>
            <a:off x="3395345" y="2880904"/>
            <a:ext cx="6349544" cy="6463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GODOT VERSÃO 4.2.2</a:t>
            </a:r>
          </a:p>
          <a:p>
            <a:pPr algn="ctr"/>
            <a:r>
              <a:rPr lang="pt-BR" b="1" dirty="0">
                <a:solidFill>
                  <a:srgbClr val="C00000"/>
                </a:solidFill>
              </a:rPr>
              <a:t>GD SCRIPT</a:t>
            </a:r>
          </a:p>
        </p:txBody>
      </p:sp>
    </p:spTree>
    <p:extLst>
      <p:ext uri="{BB962C8B-B14F-4D97-AF65-F5344CB8AC3E}">
        <p14:creationId xmlns:p14="http://schemas.microsoft.com/office/powerpoint/2010/main" val="217043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CRONOGRAMA DE DESENVOLVIMENTO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FASES DO PROCESSO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B77460-7E5E-D769-BA66-D75A60694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33" y="1202559"/>
            <a:ext cx="2453710" cy="2200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080F1A-5430-2FEB-762D-58CD7C1F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68" y="3654294"/>
            <a:ext cx="2834614" cy="24873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E75D45-F754-0EFF-9E74-DDBCF851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73" y="1322610"/>
            <a:ext cx="2579303" cy="24873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67464AE-22DB-9E27-5262-0B63D2A5B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590" y="3854872"/>
            <a:ext cx="2401987" cy="2369306"/>
          </a:xfrm>
          <a:prstGeom prst="rect">
            <a:avLst/>
          </a:prstGeom>
        </p:spPr>
      </p:pic>
      <p:sp>
        <p:nvSpPr>
          <p:cNvPr id="12" name="Texto Explicativo: Linha 11">
            <a:extLst>
              <a:ext uri="{FF2B5EF4-FFF2-40B4-BE49-F238E27FC236}">
                <a16:creationId xmlns:a16="http://schemas.microsoft.com/office/drawing/2014/main" id="{150E79E2-69E4-F577-2DA5-27EBB6434795}"/>
              </a:ext>
            </a:extLst>
          </p:cNvPr>
          <p:cNvSpPr/>
          <p:nvPr/>
        </p:nvSpPr>
        <p:spPr>
          <a:xfrm>
            <a:off x="3829050" y="1554480"/>
            <a:ext cx="2176478" cy="1766262"/>
          </a:xfrm>
          <a:prstGeom prst="borderCallout1">
            <a:avLst>
              <a:gd name="adj1" fmla="val 45282"/>
              <a:gd name="adj2" fmla="val 70"/>
              <a:gd name="adj3" fmla="val 45199"/>
              <a:gd name="adj4" fmla="val -27830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1ª-RASCUNHOS</a:t>
            </a:r>
          </a:p>
          <a:p>
            <a:pPr algn="ctr"/>
            <a:r>
              <a:rPr lang="pt-BR" b="1" dirty="0">
                <a:solidFill>
                  <a:srgbClr val="C00000"/>
                </a:solidFill>
              </a:rPr>
              <a:t>E ELABORAÇÃO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3" name="Texto Explicativo: Linha 12">
            <a:extLst>
              <a:ext uri="{FF2B5EF4-FFF2-40B4-BE49-F238E27FC236}">
                <a16:creationId xmlns:a16="http://schemas.microsoft.com/office/drawing/2014/main" id="{6CBBB5E9-6B59-D60E-919C-81CF42F755FE}"/>
              </a:ext>
            </a:extLst>
          </p:cNvPr>
          <p:cNvSpPr/>
          <p:nvPr/>
        </p:nvSpPr>
        <p:spPr>
          <a:xfrm>
            <a:off x="1062833" y="4156394"/>
            <a:ext cx="2176478" cy="1766262"/>
          </a:xfrm>
          <a:prstGeom prst="borderCallout1">
            <a:avLst>
              <a:gd name="adj1" fmla="val 46576"/>
              <a:gd name="adj2" fmla="val 100376"/>
              <a:gd name="adj3" fmla="val 35492"/>
              <a:gd name="adj4" fmla="val 131294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2ª-CRIAÇÃO E DESENHO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5" name="Texto Explicativo: Linha 14">
            <a:extLst>
              <a:ext uri="{FF2B5EF4-FFF2-40B4-BE49-F238E27FC236}">
                <a16:creationId xmlns:a16="http://schemas.microsoft.com/office/drawing/2014/main" id="{74AB5A51-13BA-5CE2-17A7-3AA0D77418C9}"/>
              </a:ext>
            </a:extLst>
          </p:cNvPr>
          <p:cNvSpPr/>
          <p:nvPr/>
        </p:nvSpPr>
        <p:spPr>
          <a:xfrm>
            <a:off x="9209344" y="897366"/>
            <a:ext cx="2176478" cy="1766262"/>
          </a:xfrm>
          <a:prstGeom prst="borderCallout1">
            <a:avLst>
              <a:gd name="adj1" fmla="val 47870"/>
              <a:gd name="adj2" fmla="val 70"/>
              <a:gd name="adj3" fmla="val 68496"/>
              <a:gd name="adj4" fmla="val -73519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3ª-CODIFICAÇÃO + PROBLEMAS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6" name="Texto Explicativo: Linha 15">
            <a:extLst>
              <a:ext uri="{FF2B5EF4-FFF2-40B4-BE49-F238E27FC236}">
                <a16:creationId xmlns:a16="http://schemas.microsoft.com/office/drawing/2014/main" id="{ABF5B26E-B040-1057-0E90-7788163A39C3}"/>
              </a:ext>
            </a:extLst>
          </p:cNvPr>
          <p:cNvSpPr/>
          <p:nvPr/>
        </p:nvSpPr>
        <p:spPr>
          <a:xfrm>
            <a:off x="6785652" y="4217021"/>
            <a:ext cx="2176478" cy="1766262"/>
          </a:xfrm>
          <a:prstGeom prst="borderCallout1">
            <a:avLst>
              <a:gd name="adj1" fmla="val 40104"/>
              <a:gd name="adj2" fmla="val 100901"/>
              <a:gd name="adj3" fmla="val 38081"/>
              <a:gd name="adj4" fmla="val 128668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4ª-CODIFICAÇÃO + PROBLEMAS + FIM DO PRAZO</a:t>
            </a:r>
          </a:p>
        </p:txBody>
      </p:sp>
    </p:spTree>
    <p:extLst>
      <p:ext uri="{BB962C8B-B14F-4D97-AF65-F5344CB8AC3E}">
        <p14:creationId xmlns:p14="http://schemas.microsoft.com/office/powerpoint/2010/main" val="429221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PROBLEMAS ENCONTRADOS E SOLUÇÕES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DESENHO DOS TILES E SHAPES DE COLISÕES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473280-AF43-E184-2F37-BDD031C1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35" y="2335257"/>
            <a:ext cx="3581400" cy="647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9620452-4A75-6749-CB43-F246E85F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4" y="4097050"/>
            <a:ext cx="1195388" cy="1401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3F6042-4D4E-CA51-221E-6A15E882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291" y="4097050"/>
            <a:ext cx="1137212" cy="1434637"/>
          </a:xfrm>
          <a:prstGeom prst="rect">
            <a:avLst/>
          </a:prstGeom>
        </p:spPr>
      </p:pic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41D4C05C-9061-7BFB-1C09-37ADD04FD1FA}"/>
              </a:ext>
            </a:extLst>
          </p:cNvPr>
          <p:cNvSpPr/>
          <p:nvPr/>
        </p:nvSpPr>
        <p:spPr>
          <a:xfrm>
            <a:off x="6063844" y="1321921"/>
            <a:ext cx="5297576" cy="1493351"/>
          </a:xfrm>
          <a:prstGeom prst="borderCallout1">
            <a:avLst>
              <a:gd name="adj1" fmla="val 45539"/>
              <a:gd name="adj2" fmla="val 274"/>
              <a:gd name="adj3" fmla="val 90964"/>
              <a:gd name="adj4" fmla="val -30632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Problemas</a:t>
            </a:r>
            <a:r>
              <a:rPr lang="pt-BR" dirty="0">
                <a:solidFill>
                  <a:srgbClr val="C00000"/>
                </a:solidFill>
              </a:rPr>
              <a:t>: Tiles criados não se ajustava na seleção para desenho no GODOT</a:t>
            </a:r>
          </a:p>
          <a:p>
            <a:pPr algn="ctr"/>
            <a:r>
              <a:rPr lang="pt-BR" b="1" dirty="0">
                <a:solidFill>
                  <a:srgbClr val="C00000"/>
                </a:solidFill>
              </a:rPr>
              <a:t>Solução</a:t>
            </a:r>
            <a:r>
              <a:rPr lang="pt-BR" dirty="0">
                <a:solidFill>
                  <a:srgbClr val="C00000"/>
                </a:solidFill>
              </a:rPr>
              <a:t>: Configurações dos desenhos para pixels no Photoshop.</a:t>
            </a: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76CDE03C-7BB2-D0B4-679D-5820D075D1A3}"/>
              </a:ext>
            </a:extLst>
          </p:cNvPr>
          <p:cNvSpPr/>
          <p:nvPr/>
        </p:nvSpPr>
        <p:spPr>
          <a:xfrm>
            <a:off x="4473136" y="3731395"/>
            <a:ext cx="6888284" cy="2577965"/>
          </a:xfrm>
          <a:prstGeom prst="borderCallout1">
            <a:avLst>
              <a:gd name="adj1" fmla="val 45539"/>
              <a:gd name="adj2" fmla="val 274"/>
              <a:gd name="adj3" fmla="val 44825"/>
              <a:gd name="adj4" fmla="val -12860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C00000"/>
                </a:solidFill>
              </a:rPr>
              <a:t>Problemas</a:t>
            </a:r>
            <a:r>
              <a:rPr lang="pt-BR" dirty="0">
                <a:solidFill>
                  <a:srgbClr val="C00000"/>
                </a:solidFill>
              </a:rPr>
              <a:t>: </a:t>
            </a:r>
            <a:r>
              <a:rPr lang="pt-BR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comportamentos incomuns ao sofrer ou causar danos ao inimigo.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C00000"/>
                </a:solidFill>
              </a:rPr>
              <a:t>Solução</a:t>
            </a:r>
            <a:r>
              <a:rPr lang="pt-BR" dirty="0">
                <a:solidFill>
                  <a:srgbClr val="C00000"/>
                </a:solidFill>
              </a:rPr>
              <a:t>: </a:t>
            </a:r>
            <a:r>
              <a:rPr lang="pt-BR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Aplicação dos shapes de colisão que se ajustavam a forma do objeto que causaria ou iria sofrer danos.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Aplicação de mais shapes de colisões nos pontos descobertos que apresentavam anomalias.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LIÇÕES APRENDIDAS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ANIMAÇÕES – TILES - ENGINE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E538BF-58F1-C184-6BD9-ED9103C7E86F}"/>
              </a:ext>
            </a:extLst>
          </p:cNvPr>
          <p:cNvSpPr txBox="1"/>
          <p:nvPr/>
        </p:nvSpPr>
        <p:spPr>
          <a:xfrm>
            <a:off x="742950" y="1440180"/>
            <a:ext cx="111785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</a:rPr>
              <a:t>Animações: </a:t>
            </a:r>
            <a:r>
              <a:rPr lang="pt-BR" sz="2000" dirty="0">
                <a:solidFill>
                  <a:srgbClr val="C00000"/>
                </a:solidFill>
              </a:rPr>
              <a:t>perfeito posicionamento quadro a quadro. Uso de um </a:t>
            </a:r>
            <a:r>
              <a:rPr lang="pt-BR" sz="2000" dirty="0" err="1">
                <a:solidFill>
                  <a:srgbClr val="C00000"/>
                </a:solidFill>
              </a:rPr>
              <a:t>layer</a:t>
            </a:r>
            <a:r>
              <a:rPr lang="pt-BR" sz="2000" dirty="0">
                <a:solidFill>
                  <a:srgbClr val="C00000"/>
                </a:solidFill>
              </a:rPr>
              <a:t> Chrome Key para ajudar nesse posicionamento ao criar uma folha única de arquivo “.png”. Isso possibilita as divisões precisas na </a:t>
            </a:r>
            <a:r>
              <a:rPr lang="pt-BR" sz="2000" dirty="0" err="1">
                <a:solidFill>
                  <a:srgbClr val="C00000"/>
                </a:solidFill>
              </a:rPr>
              <a:t>Engine</a:t>
            </a:r>
            <a:r>
              <a:rPr lang="pt-BR" sz="2000" dirty="0">
                <a:solidFill>
                  <a:srgbClr val="C00000"/>
                </a:solidFill>
              </a:rPr>
              <a:t>.</a:t>
            </a:r>
          </a:p>
          <a:p>
            <a:endParaRPr lang="pt-BR" sz="2000" b="1" dirty="0">
              <a:solidFill>
                <a:srgbClr val="C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CE1359-CD00-10EA-6731-C6149551E5DA}"/>
              </a:ext>
            </a:extLst>
          </p:cNvPr>
          <p:cNvSpPr txBox="1"/>
          <p:nvPr/>
        </p:nvSpPr>
        <p:spPr>
          <a:xfrm>
            <a:off x="708713" y="2961147"/>
            <a:ext cx="11178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C00000"/>
                </a:solidFill>
              </a:rPr>
              <a:t>Tiles: </a:t>
            </a:r>
            <a:r>
              <a:rPr lang="pt-BR" sz="2000" dirty="0">
                <a:solidFill>
                  <a:srgbClr val="C00000"/>
                </a:solidFill>
              </a:rPr>
              <a:t>configurações para desenho em pixels nos aplicativos onde serão criados todos os elementos gráficos. Isso possibilita a </a:t>
            </a:r>
            <a:r>
              <a:rPr lang="pt-BR" sz="2000" dirty="0" err="1">
                <a:solidFill>
                  <a:srgbClr val="C00000"/>
                </a:solidFill>
              </a:rPr>
              <a:t>Engine</a:t>
            </a:r>
            <a:r>
              <a:rPr lang="pt-BR" sz="2000" dirty="0">
                <a:solidFill>
                  <a:srgbClr val="C00000"/>
                </a:solidFill>
              </a:rPr>
              <a:t> selecionar completamente o tile.</a:t>
            </a:r>
          </a:p>
          <a:p>
            <a:endParaRPr lang="pt-BR" sz="2000" b="1" dirty="0">
              <a:solidFill>
                <a:srgbClr val="C0000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13D11C-CE94-BA6B-0A6B-C3E766CC217B}"/>
              </a:ext>
            </a:extLst>
          </p:cNvPr>
          <p:cNvSpPr txBox="1"/>
          <p:nvPr/>
        </p:nvSpPr>
        <p:spPr>
          <a:xfrm>
            <a:off x="708713" y="4329097"/>
            <a:ext cx="11178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>
                <a:solidFill>
                  <a:srgbClr val="C00000"/>
                </a:solidFill>
              </a:rPr>
              <a:t>Engine</a:t>
            </a:r>
            <a:r>
              <a:rPr lang="pt-BR" sz="2000" b="1" dirty="0">
                <a:solidFill>
                  <a:srgbClr val="C00000"/>
                </a:solidFill>
              </a:rPr>
              <a:t>: </a:t>
            </a:r>
            <a:r>
              <a:rPr lang="pt-B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pesquisa e conhecimento sobre a </a:t>
            </a:r>
            <a:r>
              <a:rPr lang="pt-BR" sz="20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pt-B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onde será desenvolvido o jogo. Conhecer as limitações de uma </a:t>
            </a:r>
            <a:r>
              <a:rPr lang="pt-BR" sz="200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</a:t>
            </a:r>
            <a:r>
              <a:rPr lang="pt-BR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poupa esforço e tempo perdido</a:t>
            </a:r>
            <a:r>
              <a:rPr lang="pt-BR" sz="2000" dirty="0">
                <a:solidFill>
                  <a:srgbClr val="C00000"/>
                </a:solidFill>
              </a:rPr>
              <a:t>.</a:t>
            </a:r>
          </a:p>
          <a:p>
            <a:endParaRPr lang="pt-BR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REFERÊNCIAS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ENDEREÇOS NO YOUTUBE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26430F-A8F0-4F37-C3D6-4B4DB2713FC4}"/>
              </a:ext>
            </a:extLst>
          </p:cNvPr>
          <p:cNvSpPr txBox="1"/>
          <p:nvPr/>
        </p:nvSpPr>
        <p:spPr>
          <a:xfrm>
            <a:off x="697230" y="1220903"/>
            <a:ext cx="11235688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Desenvolvimento de jogos e códigos na </a:t>
            </a:r>
            <a:r>
              <a:rPr lang="pt-BR" sz="2800" b="1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Egine</a:t>
            </a:r>
            <a:r>
              <a:rPr lang="pt-BR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GODOT: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https://www.youtube.com/@clecioespindolagamedev/ playlists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https://www.youtube.com/watch?v=egniMIdMoMU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https://www.youtube.com/@3DSNC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https://www.youtube.com/@algoritmoz3780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https://www.youtube.com/watch?v=CFrCiNBClY0 - </a:t>
            </a:r>
            <a:r>
              <a:rPr lang="pt-BR" sz="180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knockback</a:t>
            </a:r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- https://www.youtube.com/@MarcialLincoln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662C73-D1D0-0D41-092F-62047163D569}"/>
              </a:ext>
            </a:extLst>
          </p:cNvPr>
          <p:cNvSpPr txBox="1"/>
          <p:nvPr/>
        </p:nvSpPr>
        <p:spPr>
          <a:xfrm>
            <a:off x="726036" y="4392264"/>
            <a:ext cx="11235688" cy="13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Criação de tiles para jogos no Photoshop</a:t>
            </a:r>
            <a:r>
              <a:rPr lang="pt-BR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https://www.youtube.com/@JogueseuJogo</a:t>
            </a: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https://www.youtube.com/watch?v=kMH806ebG48</a:t>
            </a:r>
          </a:p>
        </p:txBody>
      </p:sp>
    </p:spTree>
    <p:extLst>
      <p:ext uri="{BB962C8B-B14F-4D97-AF65-F5344CB8AC3E}">
        <p14:creationId xmlns:p14="http://schemas.microsoft.com/office/powerpoint/2010/main" val="197890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14600" y="28680"/>
            <a:ext cx="762054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CONCLUSÃO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2EBB60-EA8C-0E90-27DD-74ADA5CB368D}"/>
              </a:ext>
            </a:extLst>
          </p:cNvPr>
          <p:cNvSpPr txBox="1"/>
          <p:nvPr/>
        </p:nvSpPr>
        <p:spPr>
          <a:xfrm>
            <a:off x="765810" y="1840230"/>
            <a:ext cx="11247117" cy="437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pt-BR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Desenvolver um jogo é, pois, ainda que seja um jogo conceitual de plataformas,  é mostrar em forma de imagens como se insere os conceitos e as regras de um sistema.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3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Uma forma de aprendizagem de lógica de programação de maneira mais complexa pois exige que as imagens sejam manipuladas em tempo real e ao controle do jogador, e ao mesmo tempo, uma forma de aprender e </a:t>
            </a:r>
            <a:r>
              <a:rPr lang="pt-BR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lógicas de modo </a:t>
            </a:r>
            <a:r>
              <a:rPr lang="pt-BR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prazeroso.</a:t>
            </a:r>
            <a:endParaRPr lang="pt-BR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4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14600" y="28680"/>
            <a:ext cx="762054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AGRADECIMENTOS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2EBB60-EA8C-0E90-27DD-74ADA5CB368D}"/>
              </a:ext>
            </a:extLst>
          </p:cNvPr>
          <p:cNvSpPr txBox="1"/>
          <p:nvPr/>
        </p:nvSpPr>
        <p:spPr>
          <a:xfrm>
            <a:off x="662940" y="845820"/>
            <a:ext cx="11349987" cy="31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pt-BR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DEUS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    A</a:t>
            </a:r>
            <a:r>
              <a:rPr lang="pt-BR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Prof. Saulo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3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32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E a todos os colegas presentes!!!</a:t>
            </a:r>
            <a:endParaRPr lang="pt-BR" sz="3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32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pt-BR" sz="3200" dirty="0">
              <a:solidFill>
                <a:srgbClr val="C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A62BCD-17B2-674C-F51D-9C3368E2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5" y="3905419"/>
            <a:ext cx="2476190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E32AC09-090D-8323-46FC-6D7FD38AA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" y="638175"/>
            <a:ext cx="10652760" cy="5810250"/>
          </a:xfrm>
          <a:prstGeom prst="roundRect">
            <a:avLst>
              <a:gd name="adj" fmla="val 16667"/>
            </a:avLst>
          </a:prstGeom>
          <a:noFill/>
          <a:ln w="41275">
            <a:solidFill>
              <a:srgbClr val="0020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CF70D8-8363-98D1-8A73-560A08039033}"/>
              </a:ext>
            </a:extLst>
          </p:cNvPr>
          <p:cNvSpPr txBox="1"/>
          <p:nvPr/>
        </p:nvSpPr>
        <p:spPr>
          <a:xfrm>
            <a:off x="1377696" y="722376"/>
            <a:ext cx="9436608" cy="5555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SAULO LEITE</a:t>
            </a:r>
            <a:r>
              <a:rPr lang="pt-BR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Semestre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7º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2024</a:t>
            </a:r>
            <a:r>
              <a:rPr lang="pt-BR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do Grupo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LITTLE KING PENGUIM</a:t>
            </a:r>
            <a:endParaRPr lang="pt-BR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**************************************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Membro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                  </a:t>
            </a:r>
            <a:r>
              <a:rPr lang="pt-BR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HERMANO PEREIRA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6A5C768-80CD-A8E3-CE43-81182D172E21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B08C3B8-EDE0-43C4-C622-339F395C4958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1516AD-81D6-4E63-398F-3B8C43BBAFCD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1CD5843-7D92-ABCA-79E0-CAEB1A16507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72E392-7251-B192-338A-FDC2CCF3B53D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CONTRACAPA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6468EF41-6C72-EE8D-61EB-3533F939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253" y="2639205"/>
            <a:ext cx="6781800" cy="30956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4E4E6E-5F94-4D7E-F9B8-BAA28E8F8EAB}"/>
              </a:ext>
            </a:extLst>
          </p:cNvPr>
          <p:cNvSpPr txBox="1"/>
          <p:nvPr/>
        </p:nvSpPr>
        <p:spPr>
          <a:xfrm>
            <a:off x="2837304" y="1134737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DESENVOLVIMENTO DE JOGO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8F8109-FC75-59D4-0591-A32F02783A8C}"/>
              </a:ext>
            </a:extLst>
          </p:cNvPr>
          <p:cNvSpPr/>
          <p:nvPr/>
        </p:nvSpPr>
        <p:spPr>
          <a:xfrm>
            <a:off x="2181340" y="2314093"/>
            <a:ext cx="8042312" cy="3679614"/>
          </a:xfrm>
          <a:prstGeom prst="roundRect">
            <a:avLst/>
          </a:prstGeom>
          <a:noFill/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21E448-3E3B-C057-55FD-C9F229815C25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F96365-4428-9C23-B6C3-1A19FC8B538B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B13FE0-18A7-1EC2-21FD-83CE67B887EB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 ESCOLHIDO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8F8109-FC75-59D4-0591-A32F02783A8C}"/>
              </a:ext>
            </a:extLst>
          </p:cNvPr>
          <p:cNvSpPr/>
          <p:nvPr/>
        </p:nvSpPr>
        <p:spPr>
          <a:xfrm>
            <a:off x="2181340" y="1166552"/>
            <a:ext cx="8042312" cy="4627081"/>
          </a:xfrm>
          <a:prstGeom prst="roundRect">
            <a:avLst/>
          </a:prstGeom>
          <a:noFill/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2514AF-9E11-28BC-6BA0-F01D2EB1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65" y="1354038"/>
            <a:ext cx="5715270" cy="428533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18244F2-BE2D-CF85-B98B-A5D56DE73374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F8403D-81C9-A5C2-E9B6-BA6EE31CE1E8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17463A-F7F6-29E5-CC78-ABC57A421529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DESCRIÇÃO DO PROJETO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6DA42E-45E6-3141-6DFE-C8CA17220534}"/>
              </a:ext>
            </a:extLst>
          </p:cNvPr>
          <p:cNvSpPr txBox="1"/>
          <p:nvPr/>
        </p:nvSpPr>
        <p:spPr>
          <a:xfrm>
            <a:off x="594911" y="621481"/>
            <a:ext cx="1150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                                             TEMA E OBJETIVO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0AFAFD-DA01-9F11-0EA7-0E58AF1334D0}"/>
              </a:ext>
            </a:extLst>
          </p:cNvPr>
          <p:cNvSpPr txBox="1"/>
          <p:nvPr/>
        </p:nvSpPr>
        <p:spPr>
          <a:xfrm>
            <a:off x="594911" y="5749290"/>
            <a:ext cx="11501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</a:rPr>
              <a:t>Objetivo</a:t>
            </a:r>
            <a:r>
              <a:rPr lang="pt-BR" sz="2000" dirty="0">
                <a:solidFill>
                  <a:srgbClr val="C00000"/>
                </a:solidFill>
              </a:rPr>
              <a:t>: O jogador conduzirá um pequeno pinguim rei perdido, ao encontro de seus pais. Perseguido por inimigos durante a procura de alimentos no fundo do oceano, mergulhou até chegar a uma cidade em noite de réveillon.</a:t>
            </a:r>
          </a:p>
        </p:txBody>
      </p:sp>
    </p:spTree>
    <p:extLst>
      <p:ext uri="{BB962C8B-B14F-4D97-AF65-F5344CB8AC3E}">
        <p14:creationId xmlns:p14="http://schemas.microsoft.com/office/powerpoint/2010/main" val="259894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4E4E6E-5F94-4D7E-F9B8-BAA28E8F8EAB}"/>
              </a:ext>
            </a:extLst>
          </p:cNvPr>
          <p:cNvSpPr txBox="1"/>
          <p:nvPr/>
        </p:nvSpPr>
        <p:spPr>
          <a:xfrm>
            <a:off x="594911" y="621481"/>
            <a:ext cx="1150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                                             Mecânicas do jogo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C8F8109-FC75-59D4-0591-A32F02783A8C}"/>
              </a:ext>
            </a:extLst>
          </p:cNvPr>
          <p:cNvSpPr/>
          <p:nvPr/>
        </p:nvSpPr>
        <p:spPr>
          <a:xfrm>
            <a:off x="1355077" y="1298926"/>
            <a:ext cx="9893145" cy="5443397"/>
          </a:xfrm>
          <a:prstGeom prst="roundRect">
            <a:avLst/>
          </a:prstGeom>
          <a:noFill/>
          <a:ln w="254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8E7FEC-69D8-7797-B2A3-AABB3B1893A3}"/>
              </a:ext>
            </a:extLst>
          </p:cNvPr>
          <p:cNvSpPr txBox="1"/>
          <p:nvPr/>
        </p:nvSpPr>
        <p:spPr>
          <a:xfrm>
            <a:off x="1784733" y="1773718"/>
            <a:ext cx="90778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Coletar moedas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Acumular vidas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Alimentar-se de peixes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Atravessar obstáculos (cactos e fossos)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Vencer 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C00000"/>
                </a:solidFill>
              </a:rPr>
              <a:t>Chegar até o dispositivo (ovo), para passar de fases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D15F30D-E51E-4980-014B-3EBA375F2A8C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7D2390-CE63-1C0E-6771-D973D8FC8441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CD435E-158A-509E-0A6D-E47940B9FD11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DESCRIÇÃO DO PROJETO 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7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7C438EA-D732-5B66-81B3-5D70A21A02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" y="1913302"/>
            <a:ext cx="11325341" cy="4606836"/>
          </a:xfrm>
          <a:prstGeom prst="rect">
            <a:avLst/>
          </a:prstGeom>
        </p:spPr>
      </p:pic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5" name="Texto Explicativo: Linha 14">
            <a:extLst>
              <a:ext uri="{FF2B5EF4-FFF2-40B4-BE49-F238E27FC236}">
                <a16:creationId xmlns:a16="http://schemas.microsoft.com/office/drawing/2014/main" id="{F22A125B-59A8-F2FC-726B-AC0E0E3466F8}"/>
              </a:ext>
            </a:extLst>
          </p:cNvPr>
          <p:cNvSpPr/>
          <p:nvPr/>
        </p:nvSpPr>
        <p:spPr>
          <a:xfrm>
            <a:off x="1682750" y="2324100"/>
            <a:ext cx="1085850" cy="393700"/>
          </a:xfrm>
          <a:prstGeom prst="borderCallout1">
            <a:avLst>
              <a:gd name="adj1" fmla="val 46572"/>
              <a:gd name="adj2" fmla="val 99123"/>
              <a:gd name="adj3" fmla="val 114919"/>
              <a:gd name="adj4" fmla="val 12833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VIDA (</a:t>
            </a:r>
            <a:r>
              <a:rPr lang="pt-BR" sz="1400" dirty="0" err="1"/>
              <a:t>hearth</a:t>
            </a:r>
            <a:r>
              <a:rPr lang="pt-BR" sz="1400" dirty="0"/>
              <a:t>)</a:t>
            </a:r>
          </a:p>
        </p:txBody>
      </p:sp>
      <p:sp>
        <p:nvSpPr>
          <p:cNvPr id="16" name="Texto Explicativo: Linha 15">
            <a:extLst>
              <a:ext uri="{FF2B5EF4-FFF2-40B4-BE49-F238E27FC236}">
                <a16:creationId xmlns:a16="http://schemas.microsoft.com/office/drawing/2014/main" id="{8DB836B5-1182-D0A1-4698-CBD50820211C}"/>
              </a:ext>
            </a:extLst>
          </p:cNvPr>
          <p:cNvSpPr/>
          <p:nvPr/>
        </p:nvSpPr>
        <p:spPr>
          <a:xfrm>
            <a:off x="4715104" y="2451100"/>
            <a:ext cx="1177695" cy="393700"/>
          </a:xfrm>
          <a:prstGeom prst="borderCallout1">
            <a:avLst>
              <a:gd name="adj1" fmla="val 49395"/>
              <a:gd name="adj2" fmla="val 294"/>
              <a:gd name="adj3" fmla="val 240727"/>
              <a:gd name="adj4" fmla="val -4237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MOVEL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0" name="Texto Explicativo: Linha 19">
            <a:extLst>
              <a:ext uri="{FF2B5EF4-FFF2-40B4-BE49-F238E27FC236}">
                <a16:creationId xmlns:a16="http://schemas.microsoft.com/office/drawing/2014/main" id="{680171A1-4277-0E10-4247-B18039CDC5D7}"/>
              </a:ext>
            </a:extLst>
          </p:cNvPr>
          <p:cNvSpPr/>
          <p:nvPr/>
        </p:nvSpPr>
        <p:spPr>
          <a:xfrm>
            <a:off x="4715104" y="5063992"/>
            <a:ext cx="869950" cy="233010"/>
          </a:xfrm>
          <a:prstGeom prst="borderCallout1">
            <a:avLst>
              <a:gd name="adj1" fmla="val 95055"/>
              <a:gd name="adj2" fmla="val 50061"/>
              <a:gd name="adj3" fmla="val 541719"/>
              <a:gd name="adj4" fmla="val 5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CACTOS</a:t>
            </a:r>
          </a:p>
        </p:txBody>
      </p:sp>
      <p:sp>
        <p:nvSpPr>
          <p:cNvPr id="21" name="Texto Explicativo: Linha 20">
            <a:extLst>
              <a:ext uri="{FF2B5EF4-FFF2-40B4-BE49-F238E27FC236}">
                <a16:creationId xmlns:a16="http://schemas.microsoft.com/office/drawing/2014/main" id="{0FB73E3C-E629-17C2-09C8-92B64CEB9258}"/>
              </a:ext>
            </a:extLst>
          </p:cNvPr>
          <p:cNvSpPr/>
          <p:nvPr/>
        </p:nvSpPr>
        <p:spPr>
          <a:xfrm>
            <a:off x="1556208" y="1442358"/>
            <a:ext cx="1085850" cy="393700"/>
          </a:xfrm>
          <a:prstGeom prst="borderCallout1">
            <a:avLst>
              <a:gd name="adj1" fmla="val 47782"/>
              <a:gd name="adj2" fmla="val -731"/>
              <a:gd name="adj3" fmla="val 112500"/>
              <a:gd name="adj4" fmla="val -383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CONTADOR DE COINS</a:t>
            </a:r>
          </a:p>
        </p:txBody>
      </p:sp>
      <p:sp>
        <p:nvSpPr>
          <p:cNvPr id="22" name="Texto Explicativo: Linha 21">
            <a:extLst>
              <a:ext uri="{FF2B5EF4-FFF2-40B4-BE49-F238E27FC236}">
                <a16:creationId xmlns:a16="http://schemas.microsoft.com/office/drawing/2014/main" id="{F1C32E16-7856-93AF-7D0F-EA30F9831013}"/>
              </a:ext>
            </a:extLst>
          </p:cNvPr>
          <p:cNvSpPr/>
          <p:nvPr/>
        </p:nvSpPr>
        <p:spPr>
          <a:xfrm>
            <a:off x="3816578" y="1436482"/>
            <a:ext cx="1307869" cy="393700"/>
          </a:xfrm>
          <a:prstGeom prst="borderCallout1">
            <a:avLst>
              <a:gd name="adj1" fmla="val 51008"/>
              <a:gd name="adj2" fmla="val -565"/>
              <a:gd name="adj3" fmla="val 112500"/>
              <a:gd name="adj4" fmla="val -383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CRONÔMETRO</a:t>
            </a:r>
          </a:p>
        </p:txBody>
      </p:sp>
      <p:sp>
        <p:nvSpPr>
          <p:cNvPr id="23" name="Texto Explicativo: Linha 22">
            <a:extLst>
              <a:ext uri="{FF2B5EF4-FFF2-40B4-BE49-F238E27FC236}">
                <a16:creationId xmlns:a16="http://schemas.microsoft.com/office/drawing/2014/main" id="{1764C0C1-064D-B76E-455B-3BAF5525C06E}"/>
              </a:ext>
            </a:extLst>
          </p:cNvPr>
          <p:cNvSpPr/>
          <p:nvPr/>
        </p:nvSpPr>
        <p:spPr>
          <a:xfrm>
            <a:off x="5962876" y="1436482"/>
            <a:ext cx="1307869" cy="393700"/>
          </a:xfrm>
          <a:prstGeom prst="borderCallout1">
            <a:avLst>
              <a:gd name="adj1" fmla="val 46169"/>
              <a:gd name="adj2" fmla="val 406"/>
              <a:gd name="adj3" fmla="val 112500"/>
              <a:gd name="adj4" fmla="val -383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CONTADOR DE INIMIGOS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5" name="Texto Explicativo: Linha 24">
            <a:extLst>
              <a:ext uri="{FF2B5EF4-FFF2-40B4-BE49-F238E27FC236}">
                <a16:creationId xmlns:a16="http://schemas.microsoft.com/office/drawing/2014/main" id="{6F0C7EFC-6B15-A43B-F6B8-28931D087CCE}"/>
              </a:ext>
            </a:extLst>
          </p:cNvPr>
          <p:cNvSpPr/>
          <p:nvPr/>
        </p:nvSpPr>
        <p:spPr>
          <a:xfrm>
            <a:off x="7401154" y="2495550"/>
            <a:ext cx="1450746" cy="393700"/>
          </a:xfrm>
          <a:prstGeom prst="borderCallout1">
            <a:avLst>
              <a:gd name="adj1" fmla="val 54234"/>
              <a:gd name="adj2" fmla="val 421"/>
              <a:gd name="adj3" fmla="val 260081"/>
              <a:gd name="adj4" fmla="val -3899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PEIXE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7" name="Texto Explicativo: Linha 26">
            <a:extLst>
              <a:ext uri="{FF2B5EF4-FFF2-40B4-BE49-F238E27FC236}">
                <a16:creationId xmlns:a16="http://schemas.microsoft.com/office/drawing/2014/main" id="{DBAD30FA-F151-D66C-C323-CA667AEC43CA}"/>
              </a:ext>
            </a:extLst>
          </p:cNvPr>
          <p:cNvSpPr/>
          <p:nvPr/>
        </p:nvSpPr>
        <p:spPr>
          <a:xfrm>
            <a:off x="9347201" y="3759508"/>
            <a:ext cx="2393950" cy="545792"/>
          </a:xfrm>
          <a:prstGeom prst="borderCallout1">
            <a:avLst>
              <a:gd name="adj1" fmla="val 100191"/>
              <a:gd name="adj2" fmla="val 51614"/>
              <a:gd name="adj3" fmla="val 370203"/>
              <a:gd name="adj4" fmla="val 737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OVO (passagem para o próximo cenário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DESING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DESCRIÇÃO GRÁFICA</a:t>
            </a:r>
          </a:p>
        </p:txBody>
      </p:sp>
      <p:sp>
        <p:nvSpPr>
          <p:cNvPr id="32" name="Texto Explicativo: Linha 31">
            <a:extLst>
              <a:ext uri="{FF2B5EF4-FFF2-40B4-BE49-F238E27FC236}">
                <a16:creationId xmlns:a16="http://schemas.microsoft.com/office/drawing/2014/main" id="{627601A6-62A7-827B-ED80-7C3BE87B5B32}"/>
              </a:ext>
            </a:extLst>
          </p:cNvPr>
          <p:cNvSpPr/>
          <p:nvPr/>
        </p:nvSpPr>
        <p:spPr>
          <a:xfrm>
            <a:off x="7895992" y="1442358"/>
            <a:ext cx="1307869" cy="393700"/>
          </a:xfrm>
          <a:prstGeom prst="borderCallout1">
            <a:avLst>
              <a:gd name="adj1" fmla="val 46169"/>
              <a:gd name="adj2" fmla="val 406"/>
              <a:gd name="adj3" fmla="val 214113"/>
              <a:gd name="adj4" fmla="val -696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BACKGROUND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</p:spTree>
    <p:extLst>
      <p:ext uri="{BB962C8B-B14F-4D97-AF65-F5344CB8AC3E}">
        <p14:creationId xmlns:p14="http://schemas.microsoft.com/office/powerpoint/2010/main" val="283105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DESING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DESCRIÇÃO GRÁFICA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8D9ED4-5649-5D3C-AE42-CB3BBFC7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3" y="1346060"/>
            <a:ext cx="2553380" cy="243072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18B0E0-261E-9B85-FFB0-36575448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5" y="1347789"/>
            <a:ext cx="2634348" cy="245653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2EFD0E-0539-2D34-386F-D5B2FAD81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85" y="1364148"/>
            <a:ext cx="2156115" cy="2455491"/>
          </a:xfrm>
          <a:prstGeom prst="rect">
            <a:avLst/>
          </a:prstGeom>
        </p:spPr>
      </p:pic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6C2CEE55-53F5-61F0-31C3-A5DF49C8FC10}"/>
              </a:ext>
            </a:extLst>
          </p:cNvPr>
          <p:cNvSpPr/>
          <p:nvPr/>
        </p:nvSpPr>
        <p:spPr>
          <a:xfrm>
            <a:off x="3762612" y="4811486"/>
            <a:ext cx="1114187" cy="865154"/>
          </a:xfrm>
          <a:prstGeom prst="borderCallout1">
            <a:avLst>
              <a:gd name="adj1" fmla="val -124"/>
              <a:gd name="adj2" fmla="val 49311"/>
              <a:gd name="adj3" fmla="val -120901"/>
              <a:gd name="adj4" fmla="val -154335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Game Over</a:t>
            </a:r>
          </a:p>
        </p:txBody>
      </p:sp>
      <p:sp>
        <p:nvSpPr>
          <p:cNvPr id="36" name="Texto Explicativo: Linha 35">
            <a:extLst>
              <a:ext uri="{FF2B5EF4-FFF2-40B4-BE49-F238E27FC236}">
                <a16:creationId xmlns:a16="http://schemas.microsoft.com/office/drawing/2014/main" id="{CBF4B8F9-C310-4428-78E0-1A8C6288B640}"/>
              </a:ext>
            </a:extLst>
          </p:cNvPr>
          <p:cNvSpPr/>
          <p:nvPr/>
        </p:nvSpPr>
        <p:spPr>
          <a:xfrm>
            <a:off x="5124453" y="4795678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120901"/>
              <a:gd name="adj4" fmla="val -1853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Controles</a:t>
            </a:r>
          </a:p>
        </p:txBody>
      </p:sp>
      <p:sp>
        <p:nvSpPr>
          <p:cNvPr id="39" name="Texto Explicativo: Linha 38">
            <a:extLst>
              <a:ext uri="{FF2B5EF4-FFF2-40B4-BE49-F238E27FC236}">
                <a16:creationId xmlns:a16="http://schemas.microsoft.com/office/drawing/2014/main" id="{42CACFEC-4940-85D3-E19A-0B4409FF1A75}"/>
              </a:ext>
            </a:extLst>
          </p:cNvPr>
          <p:cNvSpPr/>
          <p:nvPr/>
        </p:nvSpPr>
        <p:spPr>
          <a:xfrm>
            <a:off x="6486294" y="4795678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114610"/>
              <a:gd name="adj4" fmla="val 12509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Créditos</a:t>
            </a:r>
          </a:p>
        </p:txBody>
      </p:sp>
      <p:sp>
        <p:nvSpPr>
          <p:cNvPr id="40" name="Texto Explicativo: Linha 39">
            <a:extLst>
              <a:ext uri="{FF2B5EF4-FFF2-40B4-BE49-F238E27FC236}">
                <a16:creationId xmlns:a16="http://schemas.microsoft.com/office/drawing/2014/main" id="{BD5E2E8F-B49A-C23A-027F-ACCDCA3029D0}"/>
              </a:ext>
            </a:extLst>
          </p:cNvPr>
          <p:cNvSpPr/>
          <p:nvPr/>
        </p:nvSpPr>
        <p:spPr>
          <a:xfrm>
            <a:off x="7848135" y="4811486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115868"/>
              <a:gd name="adj4" fmla="val 25991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de Pausa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479D4C-AB12-2A7F-16FE-70DF418EE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325" y="1350326"/>
            <a:ext cx="3308257" cy="24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2868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DESING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DESCRIÇÃO GRÁFICA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6C2CEE55-53F5-61F0-31C3-A5DF49C8FC10}"/>
              </a:ext>
            </a:extLst>
          </p:cNvPr>
          <p:cNvSpPr/>
          <p:nvPr/>
        </p:nvSpPr>
        <p:spPr>
          <a:xfrm>
            <a:off x="4100068" y="4256311"/>
            <a:ext cx="1114187" cy="865154"/>
          </a:xfrm>
          <a:prstGeom prst="borderCallout1">
            <a:avLst>
              <a:gd name="adj1" fmla="val -124"/>
              <a:gd name="adj2" fmla="val 49311"/>
              <a:gd name="adj3" fmla="val -56731"/>
              <a:gd name="adj4" fmla="val -2243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Inicial</a:t>
            </a:r>
          </a:p>
        </p:txBody>
      </p:sp>
      <p:sp>
        <p:nvSpPr>
          <p:cNvPr id="36" name="Texto Explicativo: Linha 35">
            <a:extLst>
              <a:ext uri="{FF2B5EF4-FFF2-40B4-BE49-F238E27FC236}">
                <a16:creationId xmlns:a16="http://schemas.microsoft.com/office/drawing/2014/main" id="{CBF4B8F9-C310-4428-78E0-1A8C6288B640}"/>
              </a:ext>
            </a:extLst>
          </p:cNvPr>
          <p:cNvSpPr/>
          <p:nvPr/>
        </p:nvSpPr>
        <p:spPr>
          <a:xfrm>
            <a:off x="5701394" y="4229620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55473"/>
              <a:gd name="adj4" fmla="val 4790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Cenário 1</a:t>
            </a:r>
          </a:p>
        </p:txBody>
      </p:sp>
      <p:sp>
        <p:nvSpPr>
          <p:cNvPr id="39" name="Texto Explicativo: Linha 38">
            <a:extLst>
              <a:ext uri="{FF2B5EF4-FFF2-40B4-BE49-F238E27FC236}">
                <a16:creationId xmlns:a16="http://schemas.microsoft.com/office/drawing/2014/main" id="{42CACFEC-4940-85D3-E19A-0B4409FF1A75}"/>
              </a:ext>
            </a:extLst>
          </p:cNvPr>
          <p:cNvSpPr/>
          <p:nvPr/>
        </p:nvSpPr>
        <p:spPr>
          <a:xfrm>
            <a:off x="7324499" y="4218734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57989"/>
              <a:gd name="adj4" fmla="val 130952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Cenário 2</a:t>
            </a:r>
          </a:p>
        </p:txBody>
      </p:sp>
      <p:sp>
        <p:nvSpPr>
          <p:cNvPr id="40" name="Texto Explicativo: Linha 39">
            <a:extLst>
              <a:ext uri="{FF2B5EF4-FFF2-40B4-BE49-F238E27FC236}">
                <a16:creationId xmlns:a16="http://schemas.microsoft.com/office/drawing/2014/main" id="{BD5E2E8F-B49A-C23A-027F-ACCDCA3029D0}"/>
              </a:ext>
            </a:extLst>
          </p:cNvPr>
          <p:cNvSpPr/>
          <p:nvPr/>
        </p:nvSpPr>
        <p:spPr>
          <a:xfrm>
            <a:off x="6509197" y="5573491"/>
            <a:ext cx="1114187" cy="865154"/>
          </a:xfrm>
          <a:prstGeom prst="borderCallout1">
            <a:avLst>
              <a:gd name="adj1" fmla="val 50206"/>
              <a:gd name="adj2" fmla="val 100116"/>
              <a:gd name="adj3" fmla="val 47703"/>
              <a:gd name="adj4" fmla="val 20031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Cenário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4F4C82-FCBD-C8C0-FC3C-17309BCF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2" y="1346060"/>
            <a:ext cx="3231708" cy="2430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4E6991-79A2-0BB1-55D9-D37A6393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08" y="1348940"/>
            <a:ext cx="3231709" cy="24055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3275F3E-92A1-FECD-362E-46E961ED4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152" y="1361423"/>
            <a:ext cx="3208196" cy="24055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CA2A66-1402-7D37-9757-C84610F84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95" y="4260800"/>
            <a:ext cx="3262608" cy="246610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8C89441-1930-A20D-75C2-5CB890F28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160" y="4251844"/>
            <a:ext cx="3296709" cy="2466103"/>
          </a:xfrm>
          <a:prstGeom prst="rect">
            <a:avLst/>
          </a:prstGeom>
        </p:spPr>
      </p:pic>
      <p:sp>
        <p:nvSpPr>
          <p:cNvPr id="21" name="Texto Explicativo: Linha 20">
            <a:extLst>
              <a:ext uri="{FF2B5EF4-FFF2-40B4-BE49-F238E27FC236}">
                <a16:creationId xmlns:a16="http://schemas.microsoft.com/office/drawing/2014/main" id="{1746F8A7-02F0-3BCE-D3B3-243443BEBD8A}"/>
              </a:ext>
            </a:extLst>
          </p:cNvPr>
          <p:cNvSpPr/>
          <p:nvPr/>
        </p:nvSpPr>
        <p:spPr>
          <a:xfrm>
            <a:off x="4909085" y="5580824"/>
            <a:ext cx="1114187" cy="865154"/>
          </a:xfrm>
          <a:prstGeom prst="borderCallout1">
            <a:avLst>
              <a:gd name="adj1" fmla="val 43915"/>
              <a:gd name="adj2" fmla="val -516"/>
              <a:gd name="adj3" fmla="val 42670"/>
              <a:gd name="adj4" fmla="val -9376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Cenário 3</a:t>
            </a:r>
          </a:p>
        </p:txBody>
      </p:sp>
    </p:spTree>
    <p:extLst>
      <p:ext uri="{BB962C8B-B14F-4D97-AF65-F5344CB8AC3E}">
        <p14:creationId xmlns:p14="http://schemas.microsoft.com/office/powerpoint/2010/main" val="318452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E2A3F9D-8AB4-7358-2014-FF513A838B9D}"/>
              </a:ext>
            </a:extLst>
          </p:cNvPr>
          <p:cNvCxnSpPr/>
          <p:nvPr/>
        </p:nvCxnSpPr>
        <p:spPr>
          <a:xfrm>
            <a:off x="0" y="528810"/>
            <a:ext cx="12192000" cy="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892B535-50C4-51B9-9860-B4FA17F0FDBE}"/>
              </a:ext>
            </a:extLst>
          </p:cNvPr>
          <p:cNvCxnSpPr/>
          <p:nvPr/>
        </p:nvCxnSpPr>
        <p:spPr>
          <a:xfrm>
            <a:off x="495759" y="0"/>
            <a:ext cx="0" cy="6858000"/>
          </a:xfrm>
          <a:prstGeom prst="line">
            <a:avLst/>
          </a:prstGeom>
          <a:ln w="25400">
            <a:solidFill>
              <a:srgbClr val="00A2E8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087F4042-9306-503E-E944-370F2A8D6A9B}"/>
              </a:ext>
            </a:extLst>
          </p:cNvPr>
          <p:cNvSpPr/>
          <p:nvPr/>
        </p:nvSpPr>
        <p:spPr>
          <a:xfrm>
            <a:off x="2663825" y="3416300"/>
            <a:ext cx="869950" cy="393700"/>
          </a:xfrm>
          <a:prstGeom prst="borderCallout1">
            <a:avLst>
              <a:gd name="adj1" fmla="val 47782"/>
              <a:gd name="adj2" fmla="val 1156"/>
              <a:gd name="adj3" fmla="val -37500"/>
              <a:gd name="adj4" fmla="val -10293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COIN (moeda)</a:t>
            </a:r>
          </a:p>
        </p:txBody>
      </p:sp>
      <p:sp>
        <p:nvSpPr>
          <p:cNvPr id="17" name="Texto Explicativo: Linha 16">
            <a:extLst>
              <a:ext uri="{FF2B5EF4-FFF2-40B4-BE49-F238E27FC236}">
                <a16:creationId xmlns:a16="http://schemas.microsoft.com/office/drawing/2014/main" id="{717A8D56-D8C3-FC89-5128-9ECEC93D7ADF}"/>
              </a:ext>
            </a:extLst>
          </p:cNvPr>
          <p:cNvSpPr/>
          <p:nvPr/>
        </p:nvSpPr>
        <p:spPr>
          <a:xfrm>
            <a:off x="4359504" y="3537258"/>
            <a:ext cx="1450746" cy="393700"/>
          </a:xfrm>
          <a:prstGeom prst="borderCallout1">
            <a:avLst>
              <a:gd name="adj1" fmla="val 52621"/>
              <a:gd name="adj2" fmla="val 421"/>
              <a:gd name="adj3" fmla="val 218952"/>
              <a:gd name="adj4" fmla="val -11515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PLATAFORMA FIXA SUSPENSA</a:t>
            </a:r>
          </a:p>
        </p:txBody>
      </p:sp>
      <p:sp>
        <p:nvSpPr>
          <p:cNvPr id="18" name="Texto Explicativo: Linha 17">
            <a:extLst>
              <a:ext uri="{FF2B5EF4-FFF2-40B4-BE49-F238E27FC236}">
                <a16:creationId xmlns:a16="http://schemas.microsoft.com/office/drawing/2014/main" id="{9D79C68D-FD82-5AEF-6D61-1702DA13B9AE}"/>
              </a:ext>
            </a:extLst>
          </p:cNvPr>
          <p:cNvSpPr/>
          <p:nvPr/>
        </p:nvSpPr>
        <p:spPr>
          <a:xfrm>
            <a:off x="4048354" y="4522743"/>
            <a:ext cx="1450746" cy="393700"/>
          </a:xfrm>
          <a:prstGeom prst="borderCallout1">
            <a:avLst>
              <a:gd name="adj1" fmla="val 52621"/>
              <a:gd name="adj2" fmla="val 422"/>
              <a:gd name="adj3" fmla="val 168145"/>
              <a:gd name="adj4" fmla="val -4030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PLAYER</a:t>
            </a:r>
          </a:p>
        </p:txBody>
      </p:sp>
      <p:sp>
        <p:nvSpPr>
          <p:cNvPr id="19" name="Texto Explicativo: Linha 18">
            <a:extLst>
              <a:ext uri="{FF2B5EF4-FFF2-40B4-BE49-F238E27FC236}">
                <a16:creationId xmlns:a16="http://schemas.microsoft.com/office/drawing/2014/main" id="{DE0704FC-5E4C-EBB7-4799-F8C5B9B3DE55}"/>
              </a:ext>
            </a:extLst>
          </p:cNvPr>
          <p:cNvSpPr/>
          <p:nvPr/>
        </p:nvSpPr>
        <p:spPr>
          <a:xfrm>
            <a:off x="2308683" y="5111750"/>
            <a:ext cx="869950" cy="233010"/>
          </a:xfrm>
          <a:prstGeom prst="borderCallout1">
            <a:avLst>
              <a:gd name="adj1" fmla="val 92330"/>
              <a:gd name="adj2" fmla="val 48601"/>
              <a:gd name="adj3" fmla="val 431349"/>
              <a:gd name="adj4" fmla="val 108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INIMIGO</a:t>
            </a:r>
          </a:p>
        </p:txBody>
      </p:sp>
      <p:sp>
        <p:nvSpPr>
          <p:cNvPr id="24" name="Texto Explicativo: Linha 23">
            <a:extLst>
              <a:ext uri="{FF2B5EF4-FFF2-40B4-BE49-F238E27FC236}">
                <a16:creationId xmlns:a16="http://schemas.microsoft.com/office/drawing/2014/main" id="{F879D818-FA15-1B03-61A4-6E929C46521D}"/>
              </a:ext>
            </a:extLst>
          </p:cNvPr>
          <p:cNvSpPr/>
          <p:nvPr/>
        </p:nvSpPr>
        <p:spPr>
          <a:xfrm>
            <a:off x="891735" y="4549576"/>
            <a:ext cx="1018717" cy="654447"/>
          </a:xfrm>
          <a:prstGeom prst="borderCallout1">
            <a:avLst>
              <a:gd name="adj1" fmla="val 106076"/>
              <a:gd name="adj2" fmla="val 54624"/>
              <a:gd name="adj3" fmla="val 265805"/>
              <a:gd name="adj4" fmla="val 156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CONTADOR DE VIDAS</a:t>
            </a:r>
          </a:p>
        </p:txBody>
      </p:sp>
      <p:sp>
        <p:nvSpPr>
          <p:cNvPr id="26" name="Texto Explicativo: Linha 25">
            <a:extLst>
              <a:ext uri="{FF2B5EF4-FFF2-40B4-BE49-F238E27FC236}">
                <a16:creationId xmlns:a16="http://schemas.microsoft.com/office/drawing/2014/main" id="{F147BB17-066A-511B-DBBC-71468CD4166B}"/>
              </a:ext>
            </a:extLst>
          </p:cNvPr>
          <p:cNvSpPr/>
          <p:nvPr/>
        </p:nvSpPr>
        <p:spPr>
          <a:xfrm>
            <a:off x="6533557" y="4273741"/>
            <a:ext cx="1450746" cy="332405"/>
          </a:xfrm>
          <a:prstGeom prst="borderCallout1">
            <a:avLst>
              <a:gd name="adj1" fmla="val 97073"/>
              <a:gd name="adj2" fmla="val 48568"/>
              <a:gd name="adj3" fmla="val 621601"/>
              <a:gd name="adj4" fmla="val 2075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FOSSO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857CC66-E036-5EC3-737D-5658B6E02111}"/>
              </a:ext>
            </a:extLst>
          </p:cNvPr>
          <p:cNvSpPr txBox="1"/>
          <p:nvPr/>
        </p:nvSpPr>
        <p:spPr>
          <a:xfrm>
            <a:off x="10243457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PROJETO: A3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E82BC39-AE20-1EFE-FCFB-676688F7285E}"/>
              </a:ext>
            </a:extLst>
          </p:cNvPr>
          <p:cNvSpPr txBox="1"/>
          <p:nvPr/>
        </p:nvSpPr>
        <p:spPr>
          <a:xfrm>
            <a:off x="495759" y="28921"/>
            <a:ext cx="1921593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CGRV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86411-3F2F-A0DB-5326-5FA6EC7FC502}"/>
              </a:ext>
            </a:extLst>
          </p:cNvPr>
          <p:cNvSpPr txBox="1"/>
          <p:nvPr/>
        </p:nvSpPr>
        <p:spPr>
          <a:xfrm>
            <a:off x="2537489" y="40110"/>
            <a:ext cx="7574794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DESING 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9F6F030-9646-3317-9026-EE26317BADE9}"/>
              </a:ext>
            </a:extLst>
          </p:cNvPr>
          <p:cNvSpPr txBox="1"/>
          <p:nvPr/>
        </p:nvSpPr>
        <p:spPr>
          <a:xfrm>
            <a:off x="2548919" y="642257"/>
            <a:ext cx="7574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DESCRIÇÃO GRÁFICA</a:t>
            </a:r>
          </a:p>
        </p:txBody>
      </p:sp>
      <p:sp>
        <p:nvSpPr>
          <p:cNvPr id="33" name="Texto Explicativo: Linha 32">
            <a:extLst>
              <a:ext uri="{FF2B5EF4-FFF2-40B4-BE49-F238E27FC236}">
                <a16:creationId xmlns:a16="http://schemas.microsoft.com/office/drawing/2014/main" id="{95F1C604-5B72-FE31-7F3C-1D8FFCFF8B0A}"/>
              </a:ext>
            </a:extLst>
          </p:cNvPr>
          <p:cNvSpPr/>
          <p:nvPr/>
        </p:nvSpPr>
        <p:spPr>
          <a:xfrm>
            <a:off x="7895992" y="5100152"/>
            <a:ext cx="1450746" cy="393700"/>
          </a:xfrm>
          <a:prstGeom prst="borderCallout1">
            <a:avLst>
              <a:gd name="adj1" fmla="val 97782"/>
              <a:gd name="adj2" fmla="val 50319"/>
              <a:gd name="adj3" fmla="val 315726"/>
              <a:gd name="adj4" fmla="val 503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LADRILHO</a:t>
            </a:r>
          </a:p>
        </p:txBody>
      </p:sp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6C2CEE55-53F5-61F0-31C3-A5DF49C8FC10}"/>
              </a:ext>
            </a:extLst>
          </p:cNvPr>
          <p:cNvSpPr/>
          <p:nvPr/>
        </p:nvSpPr>
        <p:spPr>
          <a:xfrm>
            <a:off x="4949154" y="4822369"/>
            <a:ext cx="1114187" cy="865154"/>
          </a:xfrm>
          <a:prstGeom prst="borderCallout1">
            <a:avLst>
              <a:gd name="adj1" fmla="val -124"/>
              <a:gd name="adj2" fmla="val 49311"/>
              <a:gd name="adj3" fmla="val -122160"/>
              <a:gd name="adj4" fmla="val -11916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de transição</a:t>
            </a:r>
          </a:p>
        </p:txBody>
      </p:sp>
      <p:sp>
        <p:nvSpPr>
          <p:cNvPr id="39" name="Texto Explicativo: Linha 38">
            <a:extLst>
              <a:ext uri="{FF2B5EF4-FFF2-40B4-BE49-F238E27FC236}">
                <a16:creationId xmlns:a16="http://schemas.microsoft.com/office/drawing/2014/main" id="{42CACFEC-4940-85D3-E19A-0B4409FF1A75}"/>
              </a:ext>
            </a:extLst>
          </p:cNvPr>
          <p:cNvSpPr/>
          <p:nvPr/>
        </p:nvSpPr>
        <p:spPr>
          <a:xfrm>
            <a:off x="6551612" y="4839220"/>
            <a:ext cx="1114187" cy="865154"/>
          </a:xfrm>
          <a:prstGeom prst="borderCallout1">
            <a:avLst>
              <a:gd name="adj1" fmla="val 1135"/>
              <a:gd name="adj2" fmla="val 49311"/>
              <a:gd name="adj3" fmla="val -120901"/>
              <a:gd name="adj4" fmla="val 22767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Tela de Fim de jogo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71F04A-F39C-5071-3289-D9B0B75C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60" y="1364148"/>
            <a:ext cx="3245982" cy="24376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8CBE0C6-9647-A382-4A8C-A92AB636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99" y="1364148"/>
            <a:ext cx="3240527" cy="24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744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954</Words>
  <Application>Microsoft Office PowerPoint</Application>
  <PresentationFormat>Widescreen</PresentationFormat>
  <Paragraphs>244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Hermano</dc:creator>
  <cp:lastModifiedBy>Hermano</cp:lastModifiedBy>
  <cp:revision>53</cp:revision>
  <dcterms:created xsi:type="dcterms:W3CDTF">2024-06-03T15:20:15Z</dcterms:created>
  <dcterms:modified xsi:type="dcterms:W3CDTF">2024-06-04T03:08:49Z</dcterms:modified>
</cp:coreProperties>
</file>